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8" r:id="rId2"/>
    <p:sldId id="257" r:id="rId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4660"/>
  </p:normalViewPr>
  <p:slideViewPr>
    <p:cSldViewPr snapToGrid="0">
      <p:cViewPr>
        <p:scale>
          <a:sx n="140" d="100"/>
          <a:sy n="140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0707-BAD9-4CDA-8083-B004123AADDE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8664-068F-45BD-88DF-B434C4C0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74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0707-BAD9-4CDA-8083-B004123AADDE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8664-068F-45BD-88DF-B434C4C0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486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0707-BAD9-4CDA-8083-B004123AADDE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8664-068F-45BD-88DF-B434C4C0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924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2"/>
          <p:cNvGrpSpPr>
            <a:grpSpLocks/>
          </p:cNvGrpSpPr>
          <p:nvPr userDrawn="1"/>
        </p:nvGrpSpPr>
        <p:grpSpPr bwMode="auto">
          <a:xfrm>
            <a:off x="7508700" y="5177894"/>
            <a:ext cx="1441538" cy="456206"/>
            <a:chOff x="7349790" y="4835638"/>
            <a:chExt cx="1441231" cy="40937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22" b="-27812"/>
            <a:stretch>
              <a:fillRect/>
            </a:stretch>
          </p:blipFill>
          <p:spPr bwMode="auto">
            <a:xfrm>
              <a:off x="7615249" y="4835638"/>
              <a:ext cx="1175772" cy="30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7349790" y="5079302"/>
              <a:ext cx="1428292" cy="1657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600" i="1" dirty="0"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600" i="1" dirty="0">
                <a:latin typeface="+mj-lt"/>
                <a:cs typeface="Noto Sans Arabic Cond ExtLt" panose="020B0306040504020204" pitchFamily="34"/>
              </a:endParaRPr>
            </a:p>
          </p:txBody>
        </p:sp>
      </p:grpSp>
      <p:sp>
        <p:nvSpPr>
          <p:cNvPr id="7" name="圖片版面配置區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676775" cy="57150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cxnSp>
        <p:nvCxnSpPr>
          <p:cNvPr id="11" name="直線接點 10"/>
          <p:cNvCxnSpPr/>
          <p:nvPr userDrawn="1"/>
        </p:nvCxnSpPr>
        <p:spPr>
          <a:xfrm>
            <a:off x="4886325" y="1920875"/>
            <a:ext cx="0" cy="1063626"/>
          </a:xfrm>
          <a:prstGeom prst="line">
            <a:avLst/>
          </a:prstGeom>
          <a:ln w="76200">
            <a:solidFill>
              <a:srgbClr val="0083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版面配置區 19"/>
          <p:cNvSpPr>
            <a:spLocks noGrp="1"/>
          </p:cNvSpPr>
          <p:nvPr>
            <p:ph type="body" sz="quarter" idx="11" hasCustomPrompt="1"/>
          </p:nvPr>
        </p:nvSpPr>
        <p:spPr>
          <a:xfrm>
            <a:off x="5010149" y="1905000"/>
            <a:ext cx="3476625" cy="6561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rgbClr val="0083CD"/>
                </a:solidFill>
              </a:defRPr>
            </a:lvl1pPr>
          </a:lstStyle>
          <a:p>
            <a:pPr lvl="0"/>
            <a:r>
              <a:rPr lang="en-US" altLang="zh-TW" dirty="0" smtClean="0"/>
              <a:t>APPLICATION</a:t>
            </a:r>
            <a:endParaRPr lang="zh-TW" altLang="en-US" dirty="0"/>
          </a:p>
        </p:txBody>
      </p:sp>
      <p:sp>
        <p:nvSpPr>
          <p:cNvPr id="23" name="文字方塊 22"/>
          <p:cNvSpPr txBox="1"/>
          <p:nvPr userDrawn="1"/>
        </p:nvSpPr>
        <p:spPr>
          <a:xfrm>
            <a:off x="5010149" y="2652317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Case</a:t>
            </a:r>
            <a:r>
              <a:rPr lang="en-US" altLang="zh-TW" sz="1800" baseline="0" dirty="0" smtClean="0"/>
              <a:t> Study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52780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 page 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圖片版面配置區 3"/>
          <p:cNvSpPr>
            <a:spLocks noGrp="1"/>
          </p:cNvSpPr>
          <p:nvPr>
            <p:ph type="pic" sz="quarter" idx="19"/>
          </p:nvPr>
        </p:nvSpPr>
        <p:spPr>
          <a:xfrm>
            <a:off x="5036695" y="358497"/>
            <a:ext cx="1604409" cy="2234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zh-TW" altLang="en-US" dirty="0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8"/>
          </p:nvPr>
        </p:nvSpPr>
        <p:spPr>
          <a:xfrm>
            <a:off x="848405" y="3326713"/>
            <a:ext cx="2990850" cy="2019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zh-TW" altLang="en-US" dirty="0"/>
          </a:p>
        </p:txBody>
      </p:sp>
      <p:grpSp>
        <p:nvGrpSpPr>
          <p:cNvPr id="9" name="群組 22"/>
          <p:cNvGrpSpPr>
            <a:grpSpLocks/>
          </p:cNvGrpSpPr>
          <p:nvPr userDrawn="1"/>
        </p:nvGrpSpPr>
        <p:grpSpPr bwMode="auto">
          <a:xfrm>
            <a:off x="7508702" y="5177891"/>
            <a:ext cx="1441537" cy="456206"/>
            <a:chOff x="7349791" y="4835638"/>
            <a:chExt cx="1441230" cy="40937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22" b="-27812"/>
            <a:stretch>
              <a:fillRect/>
            </a:stretch>
          </p:blipFill>
          <p:spPr bwMode="auto">
            <a:xfrm>
              <a:off x="7615249" y="4835638"/>
              <a:ext cx="1175772" cy="30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7349791" y="5079304"/>
              <a:ext cx="1428292" cy="1657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600" i="1" dirty="0"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600" i="1" dirty="0">
                <a:latin typeface="+mj-lt"/>
                <a:cs typeface="Noto Sans Arabic Cond ExtLt" panose="020B0306040504020204" pitchFamily="34"/>
              </a:endParaRPr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2" y="0"/>
            <a:ext cx="490594" cy="5715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8" name="文字版面配置區 10"/>
          <p:cNvSpPr>
            <a:spLocks noGrp="1"/>
          </p:cNvSpPr>
          <p:nvPr>
            <p:ph type="body" sz="quarter" idx="13" hasCustomPrompt="1"/>
          </p:nvPr>
        </p:nvSpPr>
        <p:spPr>
          <a:xfrm>
            <a:off x="793464" y="399157"/>
            <a:ext cx="3049289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TW" alt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US" altLang="zh-TW" dirty="0"/>
              <a:t>Page Title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5" hasCustomPrompt="1"/>
          </p:nvPr>
        </p:nvSpPr>
        <p:spPr>
          <a:xfrm>
            <a:off x="848406" y="1849030"/>
            <a:ext cx="2344501" cy="12100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TW" altLang="en-US" sz="800" dirty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zh-TW" dirty="0"/>
              <a:t>content</a:t>
            </a:r>
            <a:endParaRPr lang="zh-TW" altLang="en-US" dirty="0"/>
          </a:p>
        </p:txBody>
      </p:sp>
      <p:sp>
        <p:nvSpPr>
          <p:cNvPr id="20" name="文字版面配置區 11"/>
          <p:cNvSpPr>
            <a:spLocks noGrp="1"/>
          </p:cNvSpPr>
          <p:nvPr>
            <p:ph type="body" sz="quarter" idx="16" hasCustomPrompt="1"/>
          </p:nvPr>
        </p:nvSpPr>
        <p:spPr>
          <a:xfrm>
            <a:off x="6764040" y="984076"/>
            <a:ext cx="2154088" cy="12100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TW" altLang="en-US" sz="800" dirty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zh-TW" dirty="0"/>
              <a:t>content</a:t>
            </a:r>
            <a:endParaRPr lang="zh-TW" altLang="en-US" dirty="0"/>
          </a:p>
        </p:txBody>
      </p:sp>
      <p:sp>
        <p:nvSpPr>
          <p:cNvPr id="21" name="文字版面配置區 11"/>
          <p:cNvSpPr>
            <a:spLocks noGrp="1"/>
          </p:cNvSpPr>
          <p:nvPr>
            <p:ph type="body" sz="quarter" idx="17" hasCustomPrompt="1"/>
          </p:nvPr>
        </p:nvSpPr>
        <p:spPr>
          <a:xfrm>
            <a:off x="5036695" y="2748167"/>
            <a:ext cx="2145156" cy="680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TW" altLang="en-US" sz="800" dirty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zh-TW" dirty="0"/>
              <a:t>content</a:t>
            </a:r>
            <a:endParaRPr lang="zh-TW" altLang="en-US" dirty="0"/>
          </a:p>
        </p:txBody>
      </p:sp>
      <p:sp>
        <p:nvSpPr>
          <p:cNvPr id="29" name="圖片版面配置區 3"/>
          <p:cNvSpPr>
            <a:spLocks noGrp="1"/>
          </p:cNvSpPr>
          <p:nvPr>
            <p:ph type="pic" sz="quarter" idx="20"/>
          </p:nvPr>
        </p:nvSpPr>
        <p:spPr>
          <a:xfrm>
            <a:off x="7313720" y="2371300"/>
            <a:ext cx="1604409" cy="258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zh-TW" altLang="en-US" dirty="0"/>
          </a:p>
        </p:txBody>
      </p:sp>
      <p:sp>
        <p:nvSpPr>
          <p:cNvPr id="30" name="文字版面配置區 11"/>
          <p:cNvSpPr>
            <a:spLocks noGrp="1"/>
          </p:cNvSpPr>
          <p:nvPr>
            <p:ph type="body" sz="quarter" idx="21" hasCustomPrompt="1"/>
          </p:nvPr>
        </p:nvSpPr>
        <p:spPr>
          <a:xfrm>
            <a:off x="5036695" y="3563083"/>
            <a:ext cx="2145156" cy="1783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altLang="zh-TW" sz="800" i="1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zh-TW" dirty="0" smtClean="0"/>
              <a:t>Customer Testimonial</a:t>
            </a:r>
            <a:endParaRPr lang="en-US" altLang="zh-TW" dirty="0"/>
          </a:p>
        </p:txBody>
      </p:sp>
      <p:sp>
        <p:nvSpPr>
          <p:cNvPr id="31" name="圖片版面配置區 3"/>
          <p:cNvSpPr>
            <a:spLocks noGrp="1"/>
          </p:cNvSpPr>
          <p:nvPr>
            <p:ph type="pic" sz="quarter" idx="22" hasCustomPrompt="1"/>
          </p:nvPr>
        </p:nvSpPr>
        <p:spPr>
          <a:xfrm>
            <a:off x="3324775" y="1179793"/>
            <a:ext cx="1466301" cy="18792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altLang="zh-TW" dirty="0" smtClean="0"/>
              <a:t>Product Image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 flipV="1">
            <a:off x="165922" y="1900859"/>
            <a:ext cx="0" cy="3839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版面配置區 11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-930638" y="1371352"/>
            <a:ext cx="2393431" cy="449042"/>
          </a:xfrm>
          <a:prstGeom prst="rect">
            <a:avLst/>
          </a:prstGeom>
        </p:spPr>
        <p:txBody>
          <a:bodyPr/>
          <a:lstStyle>
            <a:lvl1pPr marL="0" indent="0" algn="r" defTabSz="914378" rtl="0" eaLnBrk="1" latinLnBrk="0" hangingPunct="1">
              <a:buNone/>
              <a:defRPr lang="en-US" altLang="zh-TW" sz="900" b="1" dirty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zh-TW" dirty="0" smtClean="0"/>
              <a:t>Success Stories</a:t>
            </a:r>
          </a:p>
          <a:p>
            <a:pPr lvl="0"/>
            <a:r>
              <a:rPr lang="en-US" altLang="zh-TW" dirty="0" smtClean="0"/>
              <a:t>Application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9880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0707-BAD9-4CDA-8083-B004123AADDE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8664-068F-45BD-88DF-B434C4C0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17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0707-BAD9-4CDA-8083-B004123AADDE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8664-068F-45BD-88DF-B434C4C0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87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0707-BAD9-4CDA-8083-B004123AADDE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8664-068F-45BD-88DF-B434C4C0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84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0707-BAD9-4CDA-8083-B004123AADDE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8664-068F-45BD-88DF-B434C4C0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086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0707-BAD9-4CDA-8083-B004123AADDE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8664-068F-45BD-88DF-B434C4C0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97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0707-BAD9-4CDA-8083-B004123AADDE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8664-068F-45BD-88DF-B434C4C0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10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0707-BAD9-4CDA-8083-B004123AADDE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8664-068F-45BD-88DF-B434C4C0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53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0707-BAD9-4CDA-8083-B004123AADDE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8664-068F-45BD-88DF-B434C4C0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58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20707-BAD9-4CDA-8083-B004123AADDE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88664-068F-45BD-88DF-B434C4C0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82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版面配置區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r="22680"/>
          <a:stretch>
            <a:fillRect/>
          </a:stretch>
        </p:blipFill>
        <p:spPr/>
      </p:pic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Courtroom</a:t>
            </a: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0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4383" y="431018"/>
            <a:ext cx="546540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TW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National Company Law Tribunal</a:t>
            </a:r>
          </a:p>
          <a:p>
            <a:pPr>
              <a:spcAft>
                <a:spcPts val="600"/>
              </a:spcAft>
              <a:defRPr/>
            </a:pPr>
            <a:r>
              <a:rPr lang="en-US" altLang="zh-TW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India</a:t>
            </a:r>
          </a:p>
        </p:txBody>
      </p:sp>
      <p:sp>
        <p:nvSpPr>
          <p:cNvPr id="3" name="矩形 2"/>
          <p:cNvSpPr/>
          <p:nvPr/>
        </p:nvSpPr>
        <p:spPr>
          <a:xfrm>
            <a:off x="2" y="285750"/>
            <a:ext cx="490594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grpSp>
        <p:nvGrpSpPr>
          <p:cNvPr id="5" name="群組 4"/>
          <p:cNvGrpSpPr/>
          <p:nvPr/>
        </p:nvGrpSpPr>
        <p:grpSpPr>
          <a:xfrm>
            <a:off x="812642" y="1435718"/>
            <a:ext cx="3173147" cy="246221"/>
            <a:chOff x="877234" y="1705937"/>
            <a:chExt cx="1566124" cy="246221"/>
          </a:xfrm>
        </p:grpSpPr>
        <p:sp>
          <p:nvSpPr>
            <p:cNvPr id="17" name="矩形 16"/>
            <p:cNvSpPr/>
            <p:nvPr/>
          </p:nvSpPr>
          <p:spPr>
            <a:xfrm rot="5400000">
              <a:off x="1389440" y="1193735"/>
              <a:ext cx="245297" cy="126971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9" name="矩形 8"/>
            <p:cNvSpPr/>
            <p:nvPr/>
          </p:nvSpPr>
          <p:spPr>
            <a:xfrm>
              <a:off x="877237" y="1705937"/>
              <a:ext cx="156612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Product: VC-A50P, VC-LC102, CL510</a:t>
              </a:r>
            </a:p>
          </p:txBody>
        </p:sp>
      </p:grpSp>
      <p:cxnSp>
        <p:nvCxnSpPr>
          <p:cNvPr id="6" name="直線接點 5"/>
          <p:cNvCxnSpPr/>
          <p:nvPr/>
        </p:nvCxnSpPr>
        <p:spPr>
          <a:xfrm flipV="1">
            <a:off x="165922" y="1996523"/>
            <a:ext cx="0" cy="34554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 rot="16200000">
            <a:off x="-555766" y="1251051"/>
            <a:ext cx="1577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zh-TW" sz="900" b="1" dirty="0">
                <a:solidFill>
                  <a:schemeClr val="bg1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Success Stories</a:t>
            </a:r>
          </a:p>
          <a:p>
            <a:pPr algn="r">
              <a:defRPr/>
            </a:pPr>
            <a:r>
              <a:rPr lang="en-US" altLang="zh-TW" sz="900" dirty="0">
                <a:solidFill>
                  <a:schemeClr val="bg1"/>
                </a:solidFill>
              </a:rPr>
              <a:t>Courtroo</a:t>
            </a:r>
            <a:r>
              <a:rPr lang="en-US" altLang="zh-TW" sz="900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" name="矩形 1"/>
          <p:cNvSpPr/>
          <p:nvPr/>
        </p:nvSpPr>
        <p:spPr>
          <a:xfrm>
            <a:off x="385648" y="1926351"/>
            <a:ext cx="40733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kumimoji="1" lang="en-US" altLang="zh-TW" sz="700" dirty="0">
                <a:latin typeface="Arial" charset="0"/>
                <a:ea typeface="微軟正黑體" panose="020B0604030504040204" pitchFamily="34" charset="-120"/>
                <a:cs typeface="Arial" charset="0"/>
              </a:rPr>
              <a:t>12 VC-A50P, 6 CL510, and 6 VC-LC102 are installed within six courtrooms for the purpose of live streaming and full HD recording of the courtroom proceedings.</a:t>
            </a:r>
          </a:p>
          <a:p>
            <a:pPr lvl="1">
              <a:spcAft>
                <a:spcPts val="600"/>
              </a:spcAft>
            </a:pPr>
            <a:r>
              <a:rPr kumimoji="1" lang="en-US" altLang="zh-TW" sz="700" dirty="0">
                <a:latin typeface="Arial" charset="0"/>
                <a:ea typeface="微軟正黑體" panose="020B0604030504040204" pitchFamily="34" charset="-120"/>
                <a:cs typeface="Arial" charset="0"/>
              </a:rPr>
              <a:t>One VC-A50P is placed on the back to capture Judges' view; the other VC-A50P is placed in the front to capture lawyers' view.</a:t>
            </a:r>
          </a:p>
          <a:p>
            <a:pPr lvl="1">
              <a:spcAft>
                <a:spcPts val="600"/>
              </a:spcAft>
            </a:pPr>
            <a:r>
              <a:rPr kumimoji="1" lang="en-US" altLang="zh-TW" sz="700" dirty="0">
                <a:latin typeface="Arial" charset="0"/>
                <a:ea typeface="微軟正黑體" panose="020B0604030504040204" pitchFamily="34" charset="-120"/>
                <a:cs typeface="Arial" charset="0"/>
              </a:rPr>
              <a:t>CL510 is placed on the ceiling to present the documents or 3D objects in real-time.</a:t>
            </a:r>
          </a:p>
          <a:p>
            <a:pPr lvl="1">
              <a:spcAft>
                <a:spcPts val="600"/>
              </a:spcAft>
            </a:pPr>
            <a:r>
              <a:rPr kumimoji="1" lang="en-US" altLang="zh-TW" sz="700" dirty="0">
                <a:latin typeface="Arial" charset="0"/>
                <a:ea typeface="微軟正黑體" panose="020B0604030504040204" pitchFamily="34" charset="-120"/>
                <a:cs typeface="Arial" charset="0"/>
              </a:rPr>
              <a:t>LC102  is used for recording  and live streaming to the desired location through RTP or RTMP and save recordings to the server.</a:t>
            </a:r>
          </a:p>
        </p:txBody>
      </p:sp>
      <p:pic>
        <p:nvPicPr>
          <p:cNvPr id="48" name="Picture 4" descr="C:\Users\Isaac.Chen\Desktop\Sucessful story\Sucessful story\Law Tribunal Mumbai\law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" y="3170048"/>
            <a:ext cx="3325019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ational Company Law Tribunal Service at Rs 30000/service | tribunals job  work, ट्रिब्यूनल सर्विस, ट्रिब्यूनल की सेवाएं | nclt service - Jena  Consultancy Services , Bhubaneswar | ID: 252354113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893" y="1387185"/>
            <a:ext cx="905515" cy="9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Isaac.Chen\Desktop\Sucessful story\Sucessful story\Law Tribunal Mumbai\law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20" y="950289"/>
            <a:ext cx="2354351" cy="132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群組 49"/>
          <p:cNvGrpSpPr/>
          <p:nvPr/>
        </p:nvGrpSpPr>
        <p:grpSpPr>
          <a:xfrm>
            <a:off x="4453531" y="2537076"/>
            <a:ext cx="4280222" cy="2254767"/>
            <a:chOff x="-283965" y="385214"/>
            <a:chExt cx="9175066" cy="4833329"/>
          </a:xfrm>
        </p:grpSpPr>
        <p:pic>
          <p:nvPicPr>
            <p:cNvPr id="51" name="Picture 4" descr="C:\Users\Isaac.Chen\Desktop\Img source\cloud_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599" y="2150239"/>
              <a:ext cx="867121" cy="533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文字方塊 51"/>
            <p:cNvSpPr txBox="1"/>
            <p:nvPr/>
          </p:nvSpPr>
          <p:spPr>
            <a:xfrm>
              <a:off x="-283965" y="800850"/>
              <a:ext cx="2062439" cy="593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600" b="1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Lumens PTZ Camera</a:t>
              </a:r>
            </a:p>
            <a:p>
              <a:r>
                <a:rPr lang="en-US" altLang="zh-TW" sz="600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VC-A50P</a:t>
              </a:r>
              <a:endParaRPr lang="zh-TW" altLang="en-US" sz="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53" name="直線接點 52"/>
            <p:cNvCxnSpPr>
              <a:endCxn id="67" idx="1"/>
            </p:cNvCxnSpPr>
            <p:nvPr/>
          </p:nvCxnSpPr>
          <p:spPr>
            <a:xfrm flipV="1">
              <a:off x="1297200" y="2496836"/>
              <a:ext cx="1114560" cy="44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flipV="1">
              <a:off x="2608438" y="1742054"/>
              <a:ext cx="0" cy="40092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群組 54"/>
            <p:cNvGrpSpPr/>
            <p:nvPr/>
          </p:nvGrpSpPr>
          <p:grpSpPr>
            <a:xfrm>
              <a:off x="5338302" y="2142979"/>
              <a:ext cx="1713469" cy="771839"/>
              <a:chOff x="5573146" y="2142979"/>
              <a:chExt cx="1713469" cy="771839"/>
            </a:xfrm>
          </p:grpSpPr>
          <p:pic>
            <p:nvPicPr>
              <p:cNvPr id="114" name="Picture 4" descr="C:\Users\Isaac.Chen\Desktop\Img source\ROUTER .PNG - Google Search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2160" y="2142979"/>
                <a:ext cx="866623" cy="4816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" name="文字方塊 114"/>
              <p:cNvSpPr txBox="1"/>
              <p:nvPr/>
            </p:nvSpPr>
            <p:spPr>
              <a:xfrm>
                <a:off x="5573146" y="2518967"/>
                <a:ext cx="1713469" cy="395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600" dirty="0"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Network Device</a:t>
                </a:r>
                <a:endParaRPr lang="zh-TW" altLang="en-US" sz="600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</p:grpSp>
        <p:cxnSp>
          <p:nvCxnSpPr>
            <p:cNvPr id="56" name="直線接點 55"/>
            <p:cNvCxnSpPr/>
            <p:nvPr/>
          </p:nvCxnSpPr>
          <p:spPr>
            <a:xfrm flipV="1">
              <a:off x="3402161" y="4601111"/>
              <a:ext cx="1630" cy="494412"/>
            </a:xfrm>
            <a:prstGeom prst="line">
              <a:avLst/>
            </a:prstGeom>
            <a:ln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>
              <a:off x="1792500" y="4067294"/>
              <a:ext cx="1193416" cy="0"/>
            </a:xfrm>
            <a:prstGeom prst="line">
              <a:avLst/>
            </a:prstGeom>
            <a:ln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字方塊 57"/>
            <p:cNvSpPr txBox="1"/>
            <p:nvPr/>
          </p:nvSpPr>
          <p:spPr>
            <a:xfrm>
              <a:off x="2046430" y="4005973"/>
              <a:ext cx="857331" cy="395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600" dirty="0">
                  <a:solidFill>
                    <a:srgbClr val="FFC000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Audio</a:t>
              </a:r>
              <a:endParaRPr lang="zh-TW" altLang="en-US" sz="600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7524329" y="2346563"/>
              <a:ext cx="1137295" cy="37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525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Streaming</a:t>
              </a:r>
              <a:endParaRPr lang="zh-TW" altLang="en-US" sz="525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60" name="直線單箭頭接點 59"/>
            <p:cNvCxnSpPr/>
            <p:nvPr/>
          </p:nvCxnSpPr>
          <p:spPr>
            <a:xfrm flipH="1">
              <a:off x="6660232" y="2496836"/>
              <a:ext cx="972090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字方塊 60"/>
            <p:cNvSpPr txBox="1"/>
            <p:nvPr/>
          </p:nvSpPr>
          <p:spPr>
            <a:xfrm>
              <a:off x="6415325" y="2132385"/>
              <a:ext cx="1385505" cy="395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600" dirty="0">
                  <a:solidFill>
                    <a:schemeClr val="bg1">
                      <a:lumMod val="50000"/>
                    </a:schemeClr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RTP/RTMP</a:t>
              </a:r>
              <a:endParaRPr lang="zh-TW" altLang="en-US" sz="600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1331329" y="2465851"/>
              <a:ext cx="892548" cy="395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600" dirty="0">
                  <a:solidFill>
                    <a:schemeClr val="bg1">
                      <a:lumMod val="50000"/>
                    </a:schemeClr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Cat 5e</a:t>
              </a:r>
              <a:endParaRPr lang="zh-TW" altLang="en-US" sz="600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pic>
          <p:nvPicPr>
            <p:cNvPr id="63" name="Picture 3" descr="C:\Users\Isaac.Chen\Downloads\VC-A50P_Side 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73" y="1283494"/>
              <a:ext cx="698115" cy="789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" name="群組 63"/>
            <p:cNvGrpSpPr/>
            <p:nvPr/>
          </p:nvGrpSpPr>
          <p:grpSpPr>
            <a:xfrm>
              <a:off x="3644" y="4624767"/>
              <a:ext cx="1567201" cy="593776"/>
              <a:chOff x="-658528" y="4568307"/>
              <a:chExt cx="1882825" cy="647227"/>
            </a:xfrm>
          </p:grpSpPr>
          <p:sp>
            <p:nvSpPr>
              <p:cNvPr id="112" name="文字方塊 111"/>
              <p:cNvSpPr txBox="1"/>
              <p:nvPr/>
            </p:nvSpPr>
            <p:spPr>
              <a:xfrm>
                <a:off x="-658528" y="4568307"/>
                <a:ext cx="1532857" cy="647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600" dirty="0"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Lapel Microphone</a:t>
                </a:r>
                <a:endParaRPr lang="zh-TW" altLang="en-US" sz="600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pic>
            <p:nvPicPr>
              <p:cNvPr id="113" name="Picture 3" descr="C:\Users\Isaac.Chen\Desktop\product_thumb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725" y="4652215"/>
                <a:ext cx="426572" cy="5350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群組 64"/>
            <p:cNvGrpSpPr/>
            <p:nvPr/>
          </p:nvGrpSpPr>
          <p:grpSpPr>
            <a:xfrm>
              <a:off x="5496556" y="3696666"/>
              <a:ext cx="1218521" cy="1170737"/>
              <a:chOff x="5595075" y="3705459"/>
              <a:chExt cx="1218521" cy="1170737"/>
            </a:xfrm>
          </p:grpSpPr>
          <p:sp>
            <p:nvSpPr>
              <p:cNvPr id="110" name="文字方塊 109"/>
              <p:cNvSpPr txBox="1"/>
              <p:nvPr/>
            </p:nvSpPr>
            <p:spPr>
              <a:xfrm>
                <a:off x="5747785" y="4084495"/>
                <a:ext cx="913101" cy="791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600" dirty="0"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Audio amplifier</a:t>
                </a:r>
                <a:endParaRPr lang="zh-TW" altLang="en-US" sz="600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pic>
            <p:nvPicPr>
              <p:cNvPr id="111" name="Picture 5" descr="C:\Users\Isaac.Chen\Desktop\93-0814_01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075" y="3705459"/>
                <a:ext cx="1218521" cy="426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群組 65"/>
            <p:cNvGrpSpPr/>
            <p:nvPr/>
          </p:nvGrpSpPr>
          <p:grpSpPr>
            <a:xfrm>
              <a:off x="7356133" y="3436846"/>
              <a:ext cx="1515989" cy="1126627"/>
              <a:chOff x="7581810" y="3305966"/>
              <a:chExt cx="1720041" cy="1299297"/>
            </a:xfrm>
          </p:grpSpPr>
          <p:sp>
            <p:nvSpPr>
              <p:cNvPr id="108" name="文字方塊 107"/>
              <p:cNvSpPr txBox="1"/>
              <p:nvPr/>
            </p:nvSpPr>
            <p:spPr>
              <a:xfrm>
                <a:off x="7581810" y="4148743"/>
                <a:ext cx="1720041" cy="456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600" dirty="0"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Loud Speaker</a:t>
                </a:r>
                <a:endParaRPr lang="zh-TW" altLang="en-US" sz="600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pic>
            <p:nvPicPr>
              <p:cNvPr id="109" name="Picture 6" descr="C:\Users\Isaac.Chen\Desktop\APUKAPVINCI7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8465" y="3305966"/>
                <a:ext cx="966281" cy="966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4" descr="VS-LC10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00" b="29728"/>
            <a:stretch/>
          </p:blipFill>
          <p:spPr bwMode="auto">
            <a:xfrm>
              <a:off x="2411760" y="2098762"/>
              <a:ext cx="2470307" cy="796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" descr="CL5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769665"/>
              <a:ext cx="1245041" cy="933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9" name="群組 68"/>
            <p:cNvGrpSpPr/>
            <p:nvPr/>
          </p:nvGrpSpPr>
          <p:grpSpPr>
            <a:xfrm>
              <a:off x="-253494" y="3607238"/>
              <a:ext cx="1896337" cy="834093"/>
              <a:chOff x="-1366821" y="2944216"/>
              <a:chExt cx="2464233" cy="1038869"/>
            </a:xfrm>
          </p:grpSpPr>
          <p:grpSp>
            <p:nvGrpSpPr>
              <p:cNvPr id="104" name="群組 103"/>
              <p:cNvGrpSpPr/>
              <p:nvPr/>
            </p:nvGrpSpPr>
            <p:grpSpPr>
              <a:xfrm>
                <a:off x="390870" y="2944216"/>
                <a:ext cx="706542" cy="807892"/>
                <a:chOff x="202946" y="3013413"/>
                <a:chExt cx="945462" cy="984656"/>
              </a:xfrm>
            </p:grpSpPr>
            <p:pic>
              <p:nvPicPr>
                <p:cNvPr id="106" name="Picture 4" descr="C:\Users\Isaac.Chen\Desktop\1473775512_1280761.png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0568" y="3013413"/>
                  <a:ext cx="477840" cy="9836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4" descr="C:\Users\Isaac.Chen\Desktop\1473775512_1280761.png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2946" y="3014421"/>
                  <a:ext cx="477840" cy="9836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5" name="文字方塊 104"/>
              <p:cNvSpPr txBox="1"/>
              <p:nvPr/>
            </p:nvSpPr>
            <p:spPr>
              <a:xfrm>
                <a:off x="-1366821" y="3243531"/>
                <a:ext cx="2172211" cy="739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600" dirty="0"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Gooseneck Microphone</a:t>
                </a:r>
                <a:endParaRPr lang="zh-TW" altLang="en-US" sz="600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</p:grpSp>
        <p:grpSp>
          <p:nvGrpSpPr>
            <p:cNvPr id="70" name="群組 69"/>
            <p:cNvGrpSpPr/>
            <p:nvPr/>
          </p:nvGrpSpPr>
          <p:grpSpPr>
            <a:xfrm>
              <a:off x="2720782" y="4022503"/>
              <a:ext cx="2070533" cy="673459"/>
              <a:chOff x="1780342" y="4209468"/>
              <a:chExt cx="3512413" cy="981279"/>
            </a:xfrm>
          </p:grpSpPr>
          <p:pic>
            <p:nvPicPr>
              <p:cNvPr id="102" name="Picture 2" descr="C:\Users\Isaac.Chen\Desktop\Audio DSP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5" y="4209468"/>
                <a:ext cx="2487119" cy="4615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3" name="文字方塊 102"/>
              <p:cNvSpPr txBox="1"/>
              <p:nvPr/>
            </p:nvSpPr>
            <p:spPr>
              <a:xfrm>
                <a:off x="1780342" y="4613965"/>
                <a:ext cx="3512413" cy="576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600" dirty="0"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Audio DSP expander</a:t>
                </a:r>
                <a:endParaRPr lang="zh-TW" altLang="en-US" sz="600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</p:grpSp>
        <p:cxnSp>
          <p:nvCxnSpPr>
            <p:cNvPr id="71" name="直線接點 70"/>
            <p:cNvCxnSpPr/>
            <p:nvPr/>
          </p:nvCxnSpPr>
          <p:spPr>
            <a:xfrm flipV="1">
              <a:off x="1778474" y="5095521"/>
              <a:ext cx="1625317" cy="2"/>
            </a:xfrm>
            <a:prstGeom prst="line">
              <a:avLst/>
            </a:prstGeom>
            <a:ln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文字方塊 71"/>
            <p:cNvSpPr txBox="1"/>
            <p:nvPr/>
          </p:nvSpPr>
          <p:spPr>
            <a:xfrm>
              <a:off x="1983061" y="4775044"/>
              <a:ext cx="1010746" cy="395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600" dirty="0">
                  <a:solidFill>
                    <a:srgbClr val="FFC000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Audio</a:t>
              </a:r>
              <a:endParaRPr lang="zh-TW" altLang="en-US" sz="600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4593506" y="3886186"/>
              <a:ext cx="836609" cy="395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600" dirty="0">
                  <a:solidFill>
                    <a:srgbClr val="FFC000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Audio</a:t>
              </a:r>
              <a:endParaRPr lang="zh-TW" altLang="en-US" sz="600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74" name="直線接點 73"/>
            <p:cNvCxnSpPr/>
            <p:nvPr/>
          </p:nvCxnSpPr>
          <p:spPr>
            <a:xfrm flipV="1">
              <a:off x="4549128" y="3919642"/>
              <a:ext cx="958976" cy="642"/>
            </a:xfrm>
            <a:prstGeom prst="line">
              <a:avLst/>
            </a:prstGeom>
            <a:ln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文字方塊 74"/>
            <p:cNvSpPr txBox="1"/>
            <p:nvPr/>
          </p:nvSpPr>
          <p:spPr>
            <a:xfrm>
              <a:off x="6736187" y="3872572"/>
              <a:ext cx="828073" cy="395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600" dirty="0">
                  <a:solidFill>
                    <a:srgbClr val="FFC000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Audio</a:t>
              </a:r>
              <a:endParaRPr lang="zh-TW" altLang="en-US" sz="600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76" name="直線接點 75"/>
            <p:cNvCxnSpPr/>
            <p:nvPr/>
          </p:nvCxnSpPr>
          <p:spPr>
            <a:xfrm flipV="1">
              <a:off x="6709368" y="3919642"/>
              <a:ext cx="922953" cy="642"/>
            </a:xfrm>
            <a:prstGeom prst="line">
              <a:avLst/>
            </a:prstGeom>
            <a:ln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Picture 3" descr="C:\Users\Isaac.Chen\Downloads\VC-A50P_Side 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73" y="2286787"/>
              <a:ext cx="698115" cy="789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文字方塊 77"/>
            <p:cNvSpPr txBox="1"/>
            <p:nvPr/>
          </p:nvSpPr>
          <p:spPr>
            <a:xfrm>
              <a:off x="2694013" y="385214"/>
              <a:ext cx="2649283" cy="593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600" b="1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Lumens Ceiling Camera</a:t>
              </a:r>
            </a:p>
            <a:p>
              <a:r>
                <a:rPr lang="en-US" altLang="zh-TW" sz="600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CL510</a:t>
              </a:r>
              <a:endParaRPr lang="zh-TW" altLang="en-US" sz="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79" name="直線接點 78"/>
            <p:cNvCxnSpPr/>
            <p:nvPr/>
          </p:nvCxnSpPr>
          <p:spPr>
            <a:xfrm>
              <a:off x="1310567" y="1746810"/>
              <a:ext cx="129787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文字方塊 79"/>
            <p:cNvSpPr txBox="1"/>
            <p:nvPr/>
          </p:nvSpPr>
          <p:spPr>
            <a:xfrm>
              <a:off x="1453840" y="1703445"/>
              <a:ext cx="899620" cy="395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600" dirty="0">
                  <a:solidFill>
                    <a:schemeClr val="bg1">
                      <a:lumMod val="50000"/>
                    </a:schemeClr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Cat 5e</a:t>
              </a:r>
              <a:endParaRPr lang="zh-TW" altLang="en-US" sz="600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81" name="直線接點 80"/>
            <p:cNvCxnSpPr/>
            <p:nvPr/>
          </p:nvCxnSpPr>
          <p:spPr>
            <a:xfrm flipV="1">
              <a:off x="3685244" y="1610706"/>
              <a:ext cx="0" cy="532273"/>
            </a:xfrm>
            <a:prstGeom prst="line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文字方塊 81"/>
            <p:cNvSpPr txBox="1"/>
            <p:nvPr/>
          </p:nvSpPr>
          <p:spPr>
            <a:xfrm>
              <a:off x="3541226" y="1703445"/>
              <a:ext cx="758966" cy="395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600" dirty="0">
                  <a:solidFill>
                    <a:srgbClr val="FF0000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VGA</a:t>
              </a:r>
              <a:endParaRPr lang="zh-TW" altLang="en-US" sz="6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83" name="直線接點 82"/>
            <p:cNvCxnSpPr/>
            <p:nvPr/>
          </p:nvCxnSpPr>
          <p:spPr>
            <a:xfrm flipV="1">
              <a:off x="3706272" y="3195525"/>
              <a:ext cx="2" cy="808519"/>
            </a:xfrm>
            <a:prstGeom prst="line">
              <a:avLst/>
            </a:prstGeom>
            <a:ln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文字方塊 83"/>
            <p:cNvSpPr txBox="1"/>
            <p:nvPr/>
          </p:nvSpPr>
          <p:spPr>
            <a:xfrm>
              <a:off x="3550276" y="3524116"/>
              <a:ext cx="893052" cy="395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600" dirty="0">
                  <a:solidFill>
                    <a:srgbClr val="FFC000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Audio</a:t>
              </a:r>
              <a:endParaRPr lang="zh-TW" altLang="en-US" sz="600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85" name="直線接點 84"/>
            <p:cNvCxnSpPr/>
            <p:nvPr/>
          </p:nvCxnSpPr>
          <p:spPr>
            <a:xfrm>
              <a:off x="4788024" y="2496836"/>
              <a:ext cx="9534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文字方塊 85"/>
            <p:cNvSpPr txBox="1"/>
            <p:nvPr/>
          </p:nvSpPr>
          <p:spPr>
            <a:xfrm>
              <a:off x="4734294" y="2152779"/>
              <a:ext cx="1093485" cy="395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600" dirty="0">
                  <a:solidFill>
                    <a:schemeClr val="bg1">
                      <a:lumMod val="50000"/>
                    </a:schemeClr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Cat 5e</a:t>
              </a:r>
              <a:endParaRPr lang="zh-TW" altLang="en-US" sz="600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pic>
          <p:nvPicPr>
            <p:cNvPr id="87" name="Picture 7" descr="C:\Users\Isaac.Chen\Desktop\download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8442" y="2745473"/>
              <a:ext cx="490967" cy="49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文字方塊 87"/>
            <p:cNvSpPr txBox="1"/>
            <p:nvPr/>
          </p:nvSpPr>
          <p:spPr>
            <a:xfrm>
              <a:off x="7238483" y="3160511"/>
              <a:ext cx="1652618" cy="395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600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NAS server</a:t>
              </a:r>
              <a:endParaRPr lang="zh-TW" altLang="en-US" sz="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89" name="直線單箭頭接點 88"/>
            <p:cNvCxnSpPr/>
            <p:nvPr/>
          </p:nvCxnSpPr>
          <p:spPr>
            <a:xfrm flipH="1">
              <a:off x="6438062" y="3097352"/>
              <a:ext cx="1194258" cy="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/>
            <p:nvPr/>
          </p:nvCxnSpPr>
          <p:spPr>
            <a:xfrm flipV="1">
              <a:off x="4355976" y="1610706"/>
              <a:ext cx="0" cy="532273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單箭頭接點 90"/>
            <p:cNvCxnSpPr/>
            <p:nvPr/>
          </p:nvCxnSpPr>
          <p:spPr>
            <a:xfrm flipV="1">
              <a:off x="6438061" y="2808417"/>
              <a:ext cx="2" cy="28893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文字方塊 91"/>
            <p:cNvSpPr txBox="1"/>
            <p:nvPr/>
          </p:nvSpPr>
          <p:spPr>
            <a:xfrm>
              <a:off x="6660233" y="3059830"/>
              <a:ext cx="742102" cy="395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600" dirty="0">
                  <a:solidFill>
                    <a:schemeClr val="bg1">
                      <a:lumMod val="50000"/>
                    </a:schemeClr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FTP</a:t>
              </a:r>
              <a:endParaRPr lang="zh-TW" altLang="en-US" sz="600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93" name="直線接點 92"/>
            <p:cNvCxnSpPr/>
            <p:nvPr/>
          </p:nvCxnSpPr>
          <p:spPr>
            <a:xfrm flipH="1">
              <a:off x="4355976" y="1610706"/>
              <a:ext cx="1385481" cy="0"/>
            </a:xfrm>
            <a:prstGeom prst="line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Picture 8" descr="C:\Users\Isaac.Chen\Desktop\HDMI SWITCHER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8209" y="1485844"/>
              <a:ext cx="804617" cy="231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" descr="C:\Users\Isaac.Chen\Desktop\Img source\display_2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2423" y="1275606"/>
              <a:ext cx="798009" cy="647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6" name="直線接點 95"/>
            <p:cNvCxnSpPr/>
            <p:nvPr/>
          </p:nvCxnSpPr>
          <p:spPr>
            <a:xfrm flipH="1">
              <a:off x="6643939" y="1610706"/>
              <a:ext cx="988383" cy="0"/>
            </a:xfrm>
            <a:prstGeom prst="line">
              <a:avLst/>
            </a:prstGeom>
            <a:ln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文字方塊 96"/>
            <p:cNvSpPr txBox="1"/>
            <p:nvPr/>
          </p:nvSpPr>
          <p:spPr>
            <a:xfrm>
              <a:off x="5641980" y="1673748"/>
              <a:ext cx="1137295" cy="593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600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Video Switcher</a:t>
              </a:r>
              <a:endParaRPr lang="zh-TW" altLang="en-US" sz="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4211959" y="1708236"/>
              <a:ext cx="814125" cy="395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600" dirty="0">
                  <a:solidFill>
                    <a:srgbClr val="FF0000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HDMI</a:t>
              </a:r>
              <a:endParaRPr lang="zh-TW" altLang="en-US" sz="6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99" name="文字方塊 98"/>
            <p:cNvSpPr txBox="1"/>
            <p:nvPr/>
          </p:nvSpPr>
          <p:spPr>
            <a:xfrm>
              <a:off x="6714228" y="1275931"/>
              <a:ext cx="818397" cy="395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600" dirty="0">
                  <a:solidFill>
                    <a:srgbClr val="FF0000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HDMI</a:t>
              </a:r>
              <a:endParaRPr lang="zh-TW" altLang="en-US" sz="6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100" name="文字方塊 99"/>
            <p:cNvSpPr txBox="1"/>
            <p:nvPr/>
          </p:nvSpPr>
          <p:spPr>
            <a:xfrm>
              <a:off x="7492581" y="1883319"/>
              <a:ext cx="1137295" cy="395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600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Display</a:t>
              </a:r>
              <a:endParaRPr lang="zh-TW" altLang="en-US" sz="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2138435" y="2628168"/>
              <a:ext cx="2459682" cy="791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600" b="1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Lumens  </a:t>
              </a:r>
            </a:p>
            <a:p>
              <a:r>
                <a:rPr lang="en-US" altLang="zh-TW" sz="600" b="1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Lecture Capture System</a:t>
              </a:r>
            </a:p>
            <a:p>
              <a:r>
                <a:rPr lang="en-US" altLang="zh-TW" sz="600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VC-LC102</a:t>
              </a:r>
              <a:endParaRPr lang="zh-TW" altLang="en-US" sz="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31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159</Words>
  <Application>Microsoft Office PowerPoint</Application>
  <PresentationFormat>如螢幕大小 (16:10)</PresentationFormat>
  <Paragraphs>40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1" baseType="lpstr">
      <vt:lpstr>Arial Unicode MS</vt:lpstr>
      <vt:lpstr>Noto Sans Arabic Cond ExtLt</vt:lpstr>
      <vt:lpstr>Noto Sans Sinhala ExtCond Thin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Ting.Chang( 張丁方)</dc:creator>
  <cp:lastModifiedBy>Ting.Chang( 張丁方)</cp:lastModifiedBy>
  <cp:revision>7</cp:revision>
  <dcterms:created xsi:type="dcterms:W3CDTF">2022-11-11T07:18:22Z</dcterms:created>
  <dcterms:modified xsi:type="dcterms:W3CDTF">2022-11-21T03:34:43Z</dcterms:modified>
</cp:coreProperties>
</file>